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9" r:id="rId2"/>
  </p:sldIdLst>
  <p:sldSz cx="36576000" cy="27432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5200" b="1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5200" b="1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5200" b="1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5200" b="1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5200" b="1" kern="1200">
        <a:solidFill>
          <a:schemeClr val="tx2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F9991"/>
    <a:srgbClr val="FDFFB5"/>
    <a:srgbClr val="C5FFA3"/>
    <a:srgbClr val="CCECFF"/>
    <a:srgbClr val="FFF1C5"/>
    <a:srgbClr val="FFECAF"/>
    <a:srgbClr val="822222"/>
    <a:srgbClr val="996600"/>
    <a:srgbClr val="CC990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54" autoAdjust="0"/>
    <p:restoredTop sz="99037" autoAdjust="0"/>
  </p:normalViewPr>
  <p:slideViewPr>
    <p:cSldViewPr snapToGrid="0">
      <p:cViewPr>
        <p:scale>
          <a:sx n="45" d="100"/>
          <a:sy n="45" d="100"/>
        </p:scale>
        <p:origin x="-2136" y="40"/>
      </p:cViewPr>
      <p:guideLst>
        <p:guide orient="horz" pos="8640"/>
        <p:guide pos="11520"/>
      </p:guideLst>
    </p:cSldViewPr>
  </p:slideViewPr>
  <p:outlineViewPr>
    <p:cViewPr>
      <p:scale>
        <a:sx n="33" d="100"/>
        <a:sy n="33" d="100"/>
      </p:scale>
      <p:origin x="0" y="26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25" d="100"/>
          <a:sy n="25" d="100"/>
        </p:scale>
        <p:origin x="-1950" y="-192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3A0464C7-F8AD-4A50-AD27-40D0FDC12D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35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67" y="0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720" y="4415708"/>
            <a:ext cx="5486561" cy="418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>
              <a:defRPr sz="300" b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67" y="8829783"/>
            <a:ext cx="2971719" cy="46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3409" tIns="11704" rIns="23409" bIns="11704" numCol="1" anchor="b" anchorCtr="0" compatLnSpc="1">
            <a:prstTxWarp prst="textNoShape">
              <a:avLst/>
            </a:prstTxWarp>
          </a:bodyPr>
          <a:lstStyle>
            <a:lvl1pPr algn="r">
              <a:defRPr sz="300" b="0">
                <a:solidFill>
                  <a:schemeClr val="tx1"/>
                </a:solidFill>
              </a:defRPr>
            </a:lvl1pPr>
          </a:lstStyle>
          <a:p>
            <a:fld id="{13B7A587-E767-4728-95DE-8FD9E2FC05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24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2749" y="357162"/>
            <a:ext cx="21875769" cy="29321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Rectangle 208"/>
          <p:cNvSpPr>
            <a:spLocks noGrp="1" noChangeArrowheads="1"/>
          </p:cNvSpPr>
          <p:nvPr>
            <p:ph type="dt" sz="half" idx="10"/>
          </p:nvPr>
        </p:nvSpPr>
        <p:spPr>
          <a:xfrm>
            <a:off x="31713714" y="4009905"/>
            <a:ext cx="4608286" cy="70723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1FE3D-A8A3-3B45-AD1F-AB619885582F}" type="datetime4">
              <a:rPr lang="en-US" smtClean="0"/>
              <a:t>November 18, 2014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1488" y="3809999"/>
            <a:ext cx="31060798" cy="112485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dirty="0" smtClean="0"/>
              <a:t>Click to add authors and institutions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488270" y="5520870"/>
            <a:ext cx="11466512" cy="19142529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/>
          <a:lstStyle>
            <a:lvl1pPr>
              <a:defRPr sz="4000">
                <a:solidFill>
                  <a:schemeClr val="tx1"/>
                </a:solidFill>
              </a:defRPr>
            </a:lvl1pPr>
            <a:lvl2pPr marL="457200" indent="-457200">
              <a:defRPr sz="3600"/>
            </a:lvl2pPr>
            <a:lvl3pPr marL="914400" indent="-457200">
              <a:defRPr sz="3200"/>
            </a:lvl3pPr>
            <a:lvl4pPr marL="1371600" indent="-457200">
              <a:defRPr sz="3200"/>
            </a:lvl4pPr>
            <a:lvl5pPr marL="1828800" indent="-457200">
              <a:defRPr sz="32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12506099" y="5528127"/>
            <a:ext cx="11466512" cy="19142529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/>
          <a:lstStyle>
            <a:lvl1pPr>
              <a:defRPr sz="4000">
                <a:solidFill>
                  <a:schemeClr val="tx1"/>
                </a:solidFill>
              </a:defRPr>
            </a:lvl1pPr>
            <a:lvl2pPr marL="457200" indent="-457200">
              <a:defRPr sz="3600"/>
            </a:lvl2pPr>
            <a:lvl3pPr marL="914400" indent="-457200">
              <a:defRPr sz="3200"/>
            </a:lvl3pPr>
            <a:lvl4pPr marL="1371600" indent="-457200">
              <a:defRPr sz="3200"/>
            </a:lvl4pPr>
            <a:lvl5pPr marL="1828800" indent="-457200">
              <a:defRPr sz="32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24569284" y="5524498"/>
            <a:ext cx="11466512" cy="19142529"/>
          </a:xfrm>
          <a:prstGeom prst="rect">
            <a:avLst/>
          </a:prstGeom>
          <a:ln>
            <a:solidFill>
              <a:srgbClr val="2D2D8A"/>
            </a:solidFill>
          </a:ln>
        </p:spPr>
        <p:txBody>
          <a:bodyPr vert="horz"/>
          <a:lstStyle>
            <a:lvl1pPr>
              <a:defRPr sz="4000">
                <a:solidFill>
                  <a:schemeClr val="tx1"/>
                </a:solidFill>
              </a:defRPr>
            </a:lvl1pPr>
            <a:lvl2pPr marL="457200" indent="-457200">
              <a:defRPr sz="3600"/>
            </a:lvl2pPr>
            <a:lvl3pPr marL="914400" indent="-457200">
              <a:defRPr sz="3200"/>
            </a:lvl3pPr>
            <a:lvl4pPr marL="1371600" indent="-457200">
              <a:defRPr sz="3200"/>
            </a:lvl4pPr>
            <a:lvl5pPr marL="1828800" indent="-457200">
              <a:defRPr sz="3200"/>
            </a:lvl5pPr>
          </a:lstStyle>
          <a:p>
            <a:pPr lvl="0"/>
            <a:r>
              <a:rPr lang="en-US" dirty="0" smtClean="0"/>
              <a:t>Click to add content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2pPr>
      <a:lvl3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3pPr>
      <a:lvl4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4pPr>
      <a:lvl5pPr algn="l" defTabSz="3765550" rtl="0" eaLnBrk="0" fontAlgn="base" hangingPunct="0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5pPr>
      <a:lvl6pPr marL="4572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6pPr>
      <a:lvl7pPr marL="9144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7pPr>
      <a:lvl8pPr marL="13716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8pPr>
      <a:lvl9pPr marL="1828800" algn="l" defTabSz="3765550" rtl="0" fontAlgn="base">
        <a:spcBef>
          <a:spcPct val="0"/>
        </a:spcBef>
        <a:spcAft>
          <a:spcPct val="0"/>
        </a:spcAft>
        <a:defRPr sz="7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defTabSz="3765550" rtl="0" eaLnBrk="0" fontAlgn="base" hangingPunct="0">
        <a:spcBef>
          <a:spcPct val="20000"/>
        </a:spcBef>
        <a:spcAft>
          <a:spcPct val="0"/>
        </a:spcAft>
        <a:defRPr sz="6000">
          <a:solidFill>
            <a:srgbClr val="2D2D8A"/>
          </a:solidFill>
          <a:latin typeface="+mn-lt"/>
          <a:ea typeface="+mn-ea"/>
          <a:cs typeface="+mn-cs"/>
        </a:defRPr>
      </a:lvl1pPr>
      <a:lvl2pPr marL="3054350" indent="-1174750" algn="l" defTabSz="3765550" rtl="0" eaLnBrk="0" fontAlgn="base" hangingPunct="0">
        <a:spcBef>
          <a:spcPct val="20000"/>
        </a:spcBef>
        <a:spcAft>
          <a:spcPct val="0"/>
        </a:spcAft>
        <a:buChar char="–"/>
        <a:defRPr sz="11600">
          <a:solidFill>
            <a:schemeClr val="tx1"/>
          </a:solidFill>
          <a:latin typeface="+mn-lt"/>
        </a:defRPr>
      </a:lvl2pPr>
      <a:lvl3pPr marL="4705350" indent="-939800" algn="l" defTabSz="3765550" rtl="0" eaLnBrk="0" fontAlgn="base" hangingPunct="0">
        <a:spcBef>
          <a:spcPct val="20000"/>
        </a:spcBef>
        <a:spcAft>
          <a:spcPct val="0"/>
        </a:spcAft>
        <a:buChar char="•"/>
        <a:defRPr sz="10000">
          <a:solidFill>
            <a:schemeClr val="tx1"/>
          </a:solidFill>
          <a:latin typeface="+mn-lt"/>
        </a:defRPr>
      </a:lvl3pPr>
      <a:lvl4pPr marL="6584950" indent="-939800" algn="l" defTabSz="3765550" rtl="0" eaLnBrk="0" fontAlgn="base" hangingPunct="0">
        <a:spcBef>
          <a:spcPct val="20000"/>
        </a:spcBef>
        <a:spcAft>
          <a:spcPct val="0"/>
        </a:spcAft>
        <a:buChar char="–"/>
        <a:defRPr sz="8400">
          <a:solidFill>
            <a:schemeClr val="tx1"/>
          </a:solidFill>
          <a:latin typeface="+mn-lt"/>
        </a:defRPr>
      </a:lvl4pPr>
      <a:lvl5pPr marL="8464550" indent="-939800" algn="l" defTabSz="3765550" rtl="0" eaLnBrk="0" fontAlgn="base" hangingPunct="0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5pPr>
      <a:lvl6pPr marL="89217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6pPr>
      <a:lvl7pPr marL="93789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7pPr>
      <a:lvl8pPr marL="98361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8pPr>
      <a:lvl9pPr marL="10293350" indent="-939800" algn="l" defTabSz="3765550" rtl="0" fontAlgn="base">
        <a:spcBef>
          <a:spcPct val="20000"/>
        </a:spcBef>
        <a:spcAft>
          <a:spcPct val="0"/>
        </a:spcAft>
        <a:buChar char="»"/>
        <a:defRPr sz="8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emf"/><Relationship Id="rId23" Type="http://schemas.openxmlformats.org/officeDocument/2006/relationships/image" Target="../media/image22.emf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30" Type="http://schemas.openxmlformats.org/officeDocument/2006/relationships/image" Target="../media/image29.emf"/><Relationship Id="rId31" Type="http://schemas.openxmlformats.org/officeDocument/2006/relationships/image" Target="../media/image30.emf"/><Relationship Id="rId32" Type="http://schemas.openxmlformats.org/officeDocument/2006/relationships/image" Target="../media/image31.png"/><Relationship Id="rId9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33" Type="http://schemas.openxmlformats.org/officeDocument/2006/relationships/image" Target="../media/image32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0"/>
            <a:ext cx="36576000" cy="4021538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2739357" cy="2932138"/>
          </a:xfrm>
          <a:noFill/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Distributed Non-Parametric Representations for Vital Filtering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UW @ TREC KBA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" y="2857529"/>
            <a:ext cx="32527679" cy="1124858"/>
          </a:xfrm>
        </p:spPr>
        <p:txBody>
          <a:bodyPr/>
          <a:lstStyle/>
          <a:p>
            <a:pPr algn="ctr"/>
            <a:r>
              <a:rPr lang="en-US" dirty="0" smtClean="0"/>
              <a:t>Ignacio Cano</a:t>
            </a:r>
            <a:r>
              <a:rPr lang="en-US" dirty="0"/>
              <a:t>,</a:t>
            </a:r>
            <a:r>
              <a:rPr lang="en-US" dirty="0" smtClean="0"/>
              <a:t> Sameer Singh, Carlos </a:t>
            </a:r>
            <a:r>
              <a:rPr lang="en-US" dirty="0" err="1" smtClean="0"/>
              <a:t>Guestrin</a:t>
            </a:r>
            <a:r>
              <a:rPr lang="en-US" dirty="0"/>
              <a:t> </a:t>
            </a:r>
            <a:r>
              <a:rPr lang="en-US" dirty="0" smtClean="0"/>
              <a:t> 	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282236" y="4197920"/>
            <a:ext cx="11772504" cy="22894541"/>
          </a:xfrm>
          <a:ln>
            <a:noFill/>
          </a:ln>
        </p:spPr>
        <p:txBody>
          <a:bodyPr/>
          <a:lstStyle/>
          <a:p>
            <a:r>
              <a:rPr lang="en-US" b="1" dirty="0" smtClean="0"/>
              <a:t>Problem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/>
              <a:t>Exponential increase of information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/>
              <a:t>Streaming corpora of text docs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/>
              <a:t>Critical to detect relevant events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/>
              <a:t>Incorporate info to entities timely </a:t>
            </a:r>
          </a:p>
          <a:p>
            <a:pPr marL="457200" indent="-457200">
              <a:buFont typeface="Arial"/>
              <a:buChar char="•"/>
            </a:pPr>
            <a:endParaRPr lang="en-US" sz="2700" dirty="0"/>
          </a:p>
          <a:p>
            <a:endParaRPr lang="en-US" sz="2700" dirty="0" smtClean="0"/>
          </a:p>
          <a:p>
            <a:endParaRPr lang="en-US" sz="2700" dirty="0"/>
          </a:p>
          <a:p>
            <a:r>
              <a:rPr lang="en-US" sz="3000" b="1" dirty="0" smtClean="0"/>
              <a:t>Document </a:t>
            </a:r>
            <a:r>
              <a:rPr lang="en-US" sz="3000" b="1" dirty="0" smtClean="0"/>
              <a:t>Categories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Referent:</a:t>
            </a:r>
            <a:endParaRPr lang="en-US" sz="2800" b="1" dirty="0"/>
          </a:p>
          <a:p>
            <a:pPr marL="1028700" lvl="2">
              <a:buFont typeface="Arial"/>
              <a:buChar char="•"/>
            </a:pPr>
            <a:r>
              <a:rPr lang="en-US" sz="2400" b="1" dirty="0" smtClean="0">
                <a:solidFill>
                  <a:srgbClr val="008000"/>
                </a:solidFill>
              </a:rPr>
              <a:t>VITAL</a:t>
            </a:r>
            <a:r>
              <a:rPr lang="en-US" sz="2400" b="1" dirty="0">
                <a:solidFill>
                  <a:srgbClr val="008000"/>
                </a:solidFill>
              </a:rPr>
              <a:t>:</a:t>
            </a:r>
            <a:r>
              <a:rPr lang="en-US" sz="2400" dirty="0"/>
              <a:t> </a:t>
            </a:r>
            <a:r>
              <a:rPr lang="en-US" sz="2500" dirty="0"/>
              <a:t>“Barack Obama has been elected President”</a:t>
            </a:r>
          </a:p>
          <a:p>
            <a:pPr marL="1028700" lvl="2">
              <a:buFont typeface="Arial"/>
              <a:buChar char="•"/>
            </a:pPr>
            <a:r>
              <a:rPr lang="en-US" sz="2400" b="1" dirty="0" smtClean="0"/>
              <a:t>NON</a:t>
            </a:r>
            <a:r>
              <a:rPr lang="en-US" sz="2400" b="1" dirty="0"/>
              <a:t>-VITAL:</a:t>
            </a:r>
            <a:r>
              <a:rPr lang="en-US" sz="2400" dirty="0"/>
              <a:t> </a:t>
            </a:r>
            <a:r>
              <a:rPr lang="en-US" sz="2500" dirty="0"/>
              <a:t>“Barack Obama was born on August 4th, 1</a:t>
            </a:r>
            <a:r>
              <a:rPr lang="en-US" sz="2400" dirty="0"/>
              <a:t>961</a:t>
            </a:r>
            <a:r>
              <a:rPr lang="en-US" sz="2400" dirty="0" smtClean="0"/>
              <a:t>”</a:t>
            </a:r>
            <a:endParaRPr lang="en-US" sz="3200" b="1" dirty="0" smtClean="0"/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Unknown:</a:t>
            </a:r>
            <a:r>
              <a:rPr lang="en-US" sz="2800" dirty="0" smtClean="0"/>
              <a:t> </a:t>
            </a:r>
            <a:r>
              <a:rPr lang="en-US" sz="2500" dirty="0"/>
              <a:t>“Barack is a great father and a better husband</a:t>
            </a:r>
            <a:r>
              <a:rPr lang="en-US" sz="2500" dirty="0" smtClean="0"/>
              <a:t>”</a:t>
            </a:r>
            <a:endParaRPr lang="en-US" sz="2500" b="1" dirty="0" smtClean="0"/>
          </a:p>
          <a:p>
            <a:pPr marL="457200" indent="-457200">
              <a:buFont typeface="Arial"/>
              <a:buChar char="•"/>
            </a:pPr>
            <a:r>
              <a:rPr lang="en-US" sz="2800" b="1" dirty="0" smtClean="0"/>
              <a:t>Non-Referent:</a:t>
            </a:r>
            <a:r>
              <a:rPr lang="en-US" sz="2800" dirty="0" smtClean="0"/>
              <a:t> </a:t>
            </a:r>
            <a:r>
              <a:rPr lang="en-US" sz="2500" dirty="0"/>
              <a:t>“Barack </a:t>
            </a:r>
            <a:r>
              <a:rPr lang="en-US" sz="2500" dirty="0" err="1"/>
              <a:t>Ferrazzano</a:t>
            </a:r>
            <a:r>
              <a:rPr lang="en-US" sz="2500" dirty="0"/>
              <a:t> provides a wide </a:t>
            </a:r>
            <a:r>
              <a:rPr lang="en-US" sz="2500" dirty="0" smtClean="0"/>
              <a:t>range of </a:t>
            </a:r>
            <a:r>
              <a:rPr lang="en-US" sz="2500" dirty="0"/>
              <a:t>business-oriented legal”</a:t>
            </a:r>
            <a:endParaRPr lang="en-US" sz="2500" dirty="0" smtClean="0"/>
          </a:p>
          <a:p>
            <a:endParaRPr lang="en-US" b="1" dirty="0" smtClean="0">
              <a:solidFill>
                <a:srgbClr val="000000"/>
              </a:solidFill>
            </a:endParaRPr>
          </a:p>
          <a:p>
            <a:r>
              <a:rPr lang="en-US" b="1" dirty="0" smtClean="0">
                <a:solidFill>
                  <a:srgbClr val="000000"/>
                </a:solidFill>
              </a:rPr>
              <a:t>Method</a:t>
            </a:r>
            <a:endParaRPr lang="en-US" sz="3200" b="1" dirty="0"/>
          </a:p>
          <a:p>
            <a:endParaRPr lang="en-US" sz="3200" b="1" dirty="0" smtClean="0"/>
          </a:p>
          <a:p>
            <a:endParaRPr lang="en-US" sz="3200" b="1" dirty="0"/>
          </a:p>
          <a:p>
            <a:endParaRPr lang="en-US" sz="3200" b="1" dirty="0" smtClean="0"/>
          </a:p>
          <a:p>
            <a:endParaRPr lang="en-US" sz="3200" b="1" dirty="0"/>
          </a:p>
          <a:p>
            <a:pPr marL="514350" lvl="0" indent="-514350">
              <a:buFont typeface="+mj-lt"/>
              <a:buAutoNum type="arabicPeriod"/>
            </a:pPr>
            <a:r>
              <a:rPr lang="en-US" sz="3000" b="1" dirty="0">
                <a:solidFill>
                  <a:srgbClr val="000000"/>
                </a:solidFill>
              </a:rPr>
              <a:t>Word Embedding Representations of Documents</a:t>
            </a:r>
          </a:p>
          <a:p>
            <a:endParaRPr lang="en-US" sz="3200" b="1" dirty="0" smtClean="0"/>
          </a:p>
          <a:p>
            <a:pPr marL="457200" indent="-457200">
              <a:buFont typeface="Arial"/>
              <a:buChar char="•"/>
            </a:pPr>
            <a:r>
              <a:rPr lang="en-US" sz="2500" dirty="0" smtClean="0"/>
              <a:t>Dense, low dimensional vectors representations of words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/>
              <a:t>Address </a:t>
            </a:r>
            <a:r>
              <a:rPr lang="en-US" sz="2500" dirty="0" err="1" smtClean="0"/>
              <a:t>sparsity</a:t>
            </a:r>
            <a:r>
              <a:rPr lang="en-US" sz="2500" dirty="0" smtClean="0"/>
              <a:t> in BOW models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/>
              <a:t>Efficient training on massive corpora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/>
              <a:t>Encode syntactic and semantic properties of words</a:t>
            </a:r>
          </a:p>
          <a:p>
            <a:pPr marL="457200" indent="-457200">
              <a:buFont typeface="Arial"/>
              <a:buChar char="•"/>
            </a:pPr>
            <a:endParaRPr lang="en-US" sz="3200" dirty="0"/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/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/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endParaRPr lang="en-US" sz="3200" dirty="0"/>
          </a:p>
          <a:p>
            <a:pPr marL="457200" indent="-457200">
              <a:buFont typeface="Arial"/>
              <a:buChar char="•"/>
            </a:pPr>
            <a:endParaRPr lang="en-US" sz="3200" dirty="0" smtClean="0"/>
          </a:p>
          <a:p>
            <a:pPr marL="457200" indent="-457200">
              <a:buFont typeface="Arial"/>
              <a:buChar char="•"/>
            </a:pPr>
            <a:r>
              <a:rPr lang="en-US" sz="2500" dirty="0" smtClean="0"/>
              <a:t>Represent documents with mean embedding vector</a:t>
            </a:r>
            <a:endParaRPr lang="en-US" sz="2500" dirty="0" smtClean="0"/>
          </a:p>
          <a:p>
            <a:endParaRPr lang="en-US" sz="3200" b="1" dirty="0"/>
          </a:p>
          <a:p>
            <a:endParaRPr lang="en-US" sz="3200" b="1" dirty="0" smtClean="0"/>
          </a:p>
          <a:p>
            <a:endParaRPr lang="en-US" sz="3200" b="1" dirty="0" smtClean="0"/>
          </a:p>
          <a:p>
            <a:endParaRPr lang="en-US" sz="3200" b="1" dirty="0" smtClean="0"/>
          </a:p>
          <a:p>
            <a:endParaRPr lang="en-US" sz="3200" b="1" dirty="0"/>
          </a:p>
          <a:p>
            <a:endParaRPr lang="en-US" sz="3200" b="1" dirty="0" smtClean="0"/>
          </a:p>
          <a:p>
            <a:pPr marL="457200" indent="-457200">
              <a:buFontTx/>
              <a:buChar char="-"/>
            </a:pPr>
            <a:endParaRPr lang="en-US" sz="2600" dirty="0"/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3"/>
          </p:nvPr>
        </p:nvSpPr>
        <p:spPr>
          <a:xfrm>
            <a:off x="12418377" y="4233197"/>
            <a:ext cx="11744734" cy="22894542"/>
          </a:xfrm>
          <a:ln>
            <a:noFill/>
          </a:ln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b="1" dirty="0" smtClean="0">
                <a:solidFill>
                  <a:srgbClr val="000000"/>
                </a:solidFill>
              </a:rPr>
              <a:t>Multiple </a:t>
            </a:r>
            <a:r>
              <a:rPr lang="en-US" sz="3000" b="1" dirty="0" err="1" smtClean="0">
                <a:solidFill>
                  <a:srgbClr val="000000"/>
                </a:solidFill>
              </a:rPr>
              <a:t>Embeddings</a:t>
            </a:r>
            <a:r>
              <a:rPr lang="en-US" sz="3000" b="1" dirty="0">
                <a:solidFill>
                  <a:srgbClr val="000000"/>
                </a:solidFill>
              </a:rPr>
              <a:t> </a:t>
            </a:r>
            <a:r>
              <a:rPr lang="en-US" sz="3000" b="1" dirty="0" smtClean="0">
                <a:solidFill>
                  <a:srgbClr val="000000"/>
                </a:solidFill>
              </a:rPr>
              <a:t>for Entity Contexts (</a:t>
            </a:r>
            <a:r>
              <a:rPr lang="en-US" sz="3000" b="1" dirty="0">
                <a:solidFill>
                  <a:srgbClr val="000000"/>
                </a:solidFill>
              </a:rPr>
              <a:t>Clustering</a:t>
            </a:r>
            <a:r>
              <a:rPr lang="en-US" sz="3000" b="1" dirty="0" smtClean="0">
                <a:solidFill>
                  <a:srgbClr val="000000"/>
                </a:solidFill>
              </a:rPr>
              <a:t>)</a:t>
            </a:r>
          </a:p>
          <a:p>
            <a:pPr marL="514350" indent="-514350">
              <a:buFont typeface="Arial"/>
              <a:buChar char="•"/>
            </a:pPr>
            <a:endParaRPr lang="en-US" sz="3000" b="1" dirty="0" smtClean="0">
              <a:solidFill>
                <a:srgbClr val="000000"/>
              </a:solidFill>
            </a:endParaRPr>
          </a:p>
          <a:p>
            <a:pPr marL="514350" indent="-51435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514350" indent="-51435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514350" indent="-51435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514350" indent="-51435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514350" indent="-51435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514350" indent="-51435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Represent an entity with an embedding that captures what we’ve seen about that entity.</a:t>
            </a:r>
          </a:p>
          <a:p>
            <a:pPr marL="514350" indent="-51435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Distance of a new document to the embedding is a good indicator of novelty of the document.</a:t>
            </a:r>
            <a:endParaRPr lang="en-US" sz="2500" dirty="0">
              <a:solidFill>
                <a:srgbClr val="000000"/>
              </a:solidFill>
            </a:endParaRPr>
          </a:p>
          <a:p>
            <a:pPr marL="514350" indent="-51435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Entities </a:t>
            </a:r>
            <a:r>
              <a:rPr lang="en-US" sz="2500" dirty="0" smtClean="0">
                <a:solidFill>
                  <a:srgbClr val="000000"/>
                </a:solidFill>
              </a:rPr>
              <a:t>are</a:t>
            </a:r>
            <a:r>
              <a:rPr lang="en-US" sz="2500" dirty="0" smtClean="0">
                <a:solidFill>
                  <a:srgbClr val="000000"/>
                </a:solidFill>
              </a:rPr>
              <a:t> mentioned in multiple contexts, having a single embedding may conflate the topics</a:t>
            </a:r>
            <a:r>
              <a:rPr lang="en-US" sz="2500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Better to have multiple </a:t>
            </a:r>
            <a:r>
              <a:rPr lang="en-US" sz="2500" dirty="0" err="1" smtClean="0">
                <a:solidFill>
                  <a:srgbClr val="000000"/>
                </a:solidFill>
              </a:rPr>
              <a:t>embeddings</a:t>
            </a:r>
            <a:r>
              <a:rPr lang="en-US" sz="2500" dirty="0" smtClean="0">
                <a:solidFill>
                  <a:srgbClr val="000000"/>
                </a:solidFill>
              </a:rPr>
              <a:t>:</a:t>
            </a:r>
            <a:endParaRPr lang="en-US" sz="2500" dirty="0">
              <a:solidFill>
                <a:srgbClr val="000000"/>
              </a:solidFill>
            </a:endParaRPr>
          </a:p>
          <a:p>
            <a:pPr marL="1028700" lvl="2">
              <a:buFont typeface="Arial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Advantages of using </a:t>
            </a:r>
            <a:r>
              <a:rPr lang="en-US" sz="2200" dirty="0" err="1" smtClean="0">
                <a:solidFill>
                  <a:srgbClr val="000000"/>
                </a:solidFill>
              </a:rPr>
              <a:t>embeddings</a:t>
            </a:r>
            <a:endParaRPr lang="en-US" sz="2200" dirty="0" smtClean="0">
              <a:solidFill>
                <a:srgbClr val="000000"/>
              </a:solidFill>
            </a:endParaRPr>
          </a:p>
          <a:p>
            <a:pPr marL="1028700" lvl="2">
              <a:buFont typeface="Arial"/>
              <a:buChar char="•"/>
            </a:pPr>
            <a:r>
              <a:rPr lang="en-US" sz="2200" dirty="0" smtClean="0">
                <a:solidFill>
                  <a:srgbClr val="000000"/>
                </a:solidFill>
              </a:rPr>
              <a:t>Still have a precise context representation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Represent clusters with mean word embedding </a:t>
            </a:r>
            <a:r>
              <a:rPr lang="en-US" sz="2500" dirty="0" smtClean="0">
                <a:solidFill>
                  <a:srgbClr val="000000"/>
                </a:solidFill>
              </a:rPr>
              <a:t>vector of all documents assigned to that cluster.</a:t>
            </a: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Assume each document belongs to single cluster.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Do not need to know number of clusters beforehand.</a:t>
            </a: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sz="3000" b="1" dirty="0" smtClean="0">
                <a:solidFill>
                  <a:srgbClr val="000000"/>
                </a:solidFill>
              </a:rPr>
              <a:t>Staleness Measure</a:t>
            </a:r>
            <a:endParaRPr lang="en-US" sz="3000" b="1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30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3000" dirty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500" dirty="0" smtClean="0">
              <a:solidFill>
                <a:srgbClr val="000000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Document is vital </a:t>
            </a:r>
            <a:r>
              <a:rPr lang="en-US" sz="2500" dirty="0" smtClean="0">
                <a:solidFill>
                  <a:srgbClr val="000000"/>
                </a:solidFill>
              </a:rPr>
              <a:t>when it provides new, </a:t>
            </a:r>
            <a:r>
              <a:rPr lang="en-US" sz="2500" dirty="0" smtClean="0">
                <a:solidFill>
                  <a:srgbClr val="000000"/>
                </a:solidFill>
              </a:rPr>
              <a:t>timely information to an entity </a:t>
            </a:r>
            <a:r>
              <a:rPr lang="en-US" sz="2500" dirty="0" smtClean="0">
                <a:solidFill>
                  <a:srgbClr val="000000"/>
                </a:solidFill>
              </a:rPr>
              <a:t>profile.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Current representation </a:t>
            </a:r>
            <a:r>
              <a:rPr lang="en-US" sz="2500" dirty="0" smtClean="0">
                <a:solidFill>
                  <a:srgbClr val="000000"/>
                </a:solidFill>
              </a:rPr>
              <a:t>cannot capture timeliness.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Documents close to existent clusters may contain novel information.</a:t>
            </a:r>
          </a:p>
          <a:p>
            <a:pPr marL="457200" indent="-457200"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Staleness intends to capture the timeliness of information (temporal dynamics)</a:t>
            </a:r>
            <a:r>
              <a:rPr lang="en-US" sz="3000" dirty="0" smtClean="0">
                <a:solidFill>
                  <a:srgbClr val="000000"/>
                </a:solidFill>
              </a:rPr>
              <a:t/>
            </a:r>
            <a:br>
              <a:rPr lang="en-US" sz="3000" dirty="0" smtClean="0">
                <a:solidFill>
                  <a:srgbClr val="000000"/>
                </a:solidFill>
              </a:rPr>
            </a:b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14"/>
          </p:nvPr>
        </p:nvSpPr>
        <p:spPr>
          <a:xfrm>
            <a:off x="24551638" y="4268473"/>
            <a:ext cx="11750945" cy="22894543"/>
          </a:xfrm>
          <a:ln>
            <a:noFill/>
          </a:ln>
        </p:spPr>
        <p:txBody>
          <a:bodyPr/>
          <a:lstStyle/>
          <a:p>
            <a:pPr marL="0" indent="0"/>
            <a:r>
              <a:rPr lang="en-US" b="1" dirty="0" smtClean="0">
                <a:solidFill>
                  <a:srgbClr val="000000"/>
                </a:solidFill>
              </a:rPr>
              <a:t>Results</a:t>
            </a:r>
            <a:endParaRPr lang="en-US" b="1" dirty="0">
              <a:solidFill>
                <a:srgbClr val="000000"/>
              </a:solidFill>
            </a:endParaRPr>
          </a:p>
          <a:p>
            <a:pPr marL="0" indent="0"/>
            <a:endParaRPr lang="en-US" sz="1700" b="1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smtClean="0">
                <a:solidFill>
                  <a:srgbClr val="000000"/>
                </a:solidFill>
              </a:rPr>
              <a:t>Preprocess corpus using exact string matches to </a:t>
            </a:r>
            <a:r>
              <a:rPr lang="en-US" sz="2500" dirty="0" smtClean="0">
                <a:solidFill>
                  <a:srgbClr val="000000"/>
                </a:solidFill>
              </a:rPr>
              <a:t>target entity names.</a:t>
            </a:r>
          </a:p>
          <a:p>
            <a:pPr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sz="2500" dirty="0" smtClean="0">
                <a:solidFill>
                  <a:srgbClr val="000000"/>
                </a:solidFill>
              </a:rPr>
              <a:t> Pre-trained embedding vectors on part of the </a:t>
            </a:r>
          </a:p>
          <a:p>
            <a:pPr marL="0" indent="0"/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smtClean="0">
                <a:solidFill>
                  <a:srgbClr val="000000"/>
                </a:solidFill>
              </a:rPr>
              <a:t>    Google News dataset   V=3M d=300</a:t>
            </a:r>
            <a:endParaRPr lang="en-US" sz="1700" dirty="0">
              <a:solidFill>
                <a:srgbClr val="000000"/>
              </a:solidFill>
            </a:endParaRPr>
          </a:p>
          <a:p>
            <a:pPr marL="0" indent="0"/>
            <a:r>
              <a:rPr lang="en-US" dirty="0" smtClean="0"/>
              <a:t>	</a:t>
            </a:r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Accel</a:t>
            </a:r>
            <a:r>
              <a:rPr lang="en-US" b="1" dirty="0" smtClean="0"/>
              <a:t>erate &amp; Create</a:t>
            </a:r>
            <a:endParaRPr lang="en-US" b="1" dirty="0" smtClean="0"/>
          </a:p>
          <a:p>
            <a:pPr>
              <a:buFont typeface="Arial"/>
              <a:buChar char="•"/>
            </a:pPr>
            <a:endParaRPr lang="en-US" sz="2500" dirty="0" smtClean="0"/>
          </a:p>
          <a:p>
            <a:pPr>
              <a:buFont typeface="Arial"/>
              <a:buChar char="•"/>
            </a:pPr>
            <a:r>
              <a:rPr lang="en-US" sz="2500" dirty="0" smtClean="0"/>
              <a:t>Browser-based visualization prototype with interactive time-series controls.</a:t>
            </a:r>
          </a:p>
          <a:p>
            <a:pPr>
              <a:buFont typeface="Arial"/>
              <a:buChar char="•"/>
            </a:pPr>
            <a:r>
              <a:rPr lang="en-US" sz="2500" dirty="0" smtClean="0"/>
              <a:t>Document view shows the distribution of vital vs. non-vital documents over time. </a:t>
            </a:r>
          </a:p>
          <a:p>
            <a:pPr>
              <a:buFont typeface="Arial"/>
              <a:buChar char="•"/>
            </a:pPr>
            <a:r>
              <a:rPr lang="en-US" sz="2500" dirty="0" smtClean="0"/>
              <a:t>Topic view shows the evolution of topic clusters for a particular entity.</a:t>
            </a:r>
          </a:p>
          <a:p>
            <a:pPr>
              <a:buFont typeface="Arial"/>
              <a:buChar char="•"/>
            </a:pPr>
            <a:r>
              <a:rPr lang="en-US" sz="2500" dirty="0" smtClean="0"/>
              <a:t>User can select time ranges to explore over.</a:t>
            </a:r>
          </a:p>
          <a:p>
            <a:pPr>
              <a:buFont typeface="Arial"/>
              <a:buChar char="•"/>
            </a:pPr>
            <a:r>
              <a:rPr lang="en-US" sz="2500" dirty="0" smtClean="0"/>
              <a:t>Understand topics using lists of similar words.</a:t>
            </a:r>
          </a:p>
          <a:p>
            <a:pPr>
              <a:buFont typeface="Arial"/>
              <a:buChar char="•"/>
            </a:pPr>
            <a:endParaRPr lang="en-US" sz="2500" dirty="0"/>
          </a:p>
          <a:p>
            <a:pPr>
              <a:buFont typeface="Arial"/>
              <a:buChar char="•"/>
            </a:pPr>
            <a:endParaRPr lang="en-US" sz="2500" dirty="0" smtClean="0"/>
          </a:p>
          <a:p>
            <a:pPr>
              <a:buFont typeface="Arial"/>
              <a:buChar char="•"/>
            </a:pPr>
            <a:endParaRPr lang="en-US" sz="2500" dirty="0"/>
          </a:p>
          <a:p>
            <a:pPr>
              <a:buFont typeface="Arial"/>
              <a:buChar char="•"/>
            </a:pPr>
            <a:endParaRPr lang="en-US" sz="2500" dirty="0" smtClean="0"/>
          </a:p>
          <a:p>
            <a:pPr>
              <a:buFont typeface="Arial"/>
              <a:buChar char="•"/>
            </a:pPr>
            <a:endParaRPr lang="en-US" sz="2500" dirty="0"/>
          </a:p>
          <a:p>
            <a:pPr>
              <a:buFont typeface="Arial"/>
              <a:buChar char="•"/>
            </a:pPr>
            <a:endParaRPr lang="en-US" sz="2500" dirty="0" smtClean="0"/>
          </a:p>
          <a:p>
            <a:pPr>
              <a:buFont typeface="Arial"/>
              <a:buChar char="•"/>
            </a:pPr>
            <a:endParaRPr lang="en-US" sz="2500" dirty="0"/>
          </a:p>
          <a:p>
            <a:pPr>
              <a:buFont typeface="Arial"/>
              <a:buChar char="•"/>
            </a:pPr>
            <a:endParaRPr lang="en-US" sz="2500" dirty="0" smtClean="0"/>
          </a:p>
          <a:p>
            <a:pPr>
              <a:buFont typeface="Arial"/>
              <a:buChar char="•"/>
            </a:pPr>
            <a:endParaRPr lang="en-US" sz="2500" dirty="0"/>
          </a:p>
          <a:p>
            <a:pPr>
              <a:buFont typeface="Arial"/>
              <a:buChar char="•"/>
            </a:pPr>
            <a:endParaRPr lang="en-US" sz="2500" dirty="0" smtClean="0"/>
          </a:p>
          <a:p>
            <a:pPr>
              <a:buFont typeface="Arial"/>
              <a:buChar char="•"/>
            </a:pPr>
            <a:endParaRPr lang="en-US" sz="2500" dirty="0" smtClean="0"/>
          </a:p>
          <a:p>
            <a:pPr>
              <a:buFont typeface="Arial"/>
              <a:buChar char="•"/>
            </a:pPr>
            <a:r>
              <a:rPr lang="en-US" sz="2500" dirty="0" smtClean="0"/>
              <a:t>Explore other alternate visualizations.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Future Work </a:t>
            </a:r>
          </a:p>
          <a:p>
            <a:pPr marL="457200" indent="-457200">
              <a:buFont typeface="Arial"/>
              <a:buChar char="•"/>
            </a:pPr>
            <a:endParaRPr lang="en-US" sz="2600" dirty="0" smtClean="0"/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Experiments </a:t>
            </a:r>
            <a:r>
              <a:rPr lang="en-US" sz="2600" dirty="0" smtClean="0"/>
              <a:t>with more datasets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Learn alpha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Explore streaming clustering algorithms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 smtClean="0"/>
              <a:t>Study more alternate </a:t>
            </a:r>
            <a:r>
              <a:rPr lang="en-US" sz="2600" dirty="0" smtClean="0"/>
              <a:t>visualizations</a:t>
            </a:r>
            <a:endParaRPr lang="en-US" sz="2600" dirty="0"/>
          </a:p>
          <a:p>
            <a:endParaRPr lang="en-US" b="1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3524250" y="14033500"/>
            <a:ext cx="3365500" cy="5397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3765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1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211712" y="6870318"/>
            <a:ext cx="4079500" cy="1264478"/>
            <a:chOff x="2861201" y="13628355"/>
            <a:chExt cx="6518988" cy="1974789"/>
          </a:xfrm>
        </p:grpSpPr>
        <p:sp>
          <p:nvSpPr>
            <p:cNvPr id="20" name="Rectangle 19"/>
            <p:cNvSpPr/>
            <p:nvPr/>
          </p:nvSpPr>
          <p:spPr>
            <a:xfrm>
              <a:off x="7678903" y="13628355"/>
              <a:ext cx="1701286" cy="62486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0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008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Vital?</a:t>
              </a:r>
              <a:endParaRPr lang="en-US" sz="2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8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pic>
          <p:nvPicPr>
            <p:cNvPr id="68" name="Picture 67" descr="imgres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201" y="14063553"/>
              <a:ext cx="1306131" cy="1539591"/>
            </a:xfrm>
            <a:prstGeom prst="rect">
              <a:avLst/>
            </a:prstGeom>
          </p:spPr>
        </p:pic>
        <p:pic>
          <p:nvPicPr>
            <p:cNvPr id="69" name="Picture 68" descr="imgres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348" y="14033504"/>
              <a:ext cx="1287914" cy="1518120"/>
            </a:xfrm>
            <a:prstGeom prst="rect">
              <a:avLst/>
            </a:prstGeom>
          </p:spPr>
        </p:pic>
        <p:pic>
          <p:nvPicPr>
            <p:cNvPr id="70" name="Picture 69" descr="imgres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400" y="14287946"/>
              <a:ext cx="977295" cy="981658"/>
            </a:xfrm>
            <a:prstGeom prst="rect">
              <a:avLst/>
            </a:prstGeom>
            <a:scene3d>
              <a:camera prst="orthographicFront">
                <a:rot lat="0" lon="0" rev="5400000"/>
              </a:camera>
              <a:lightRig rig="threePt" dir="t"/>
            </a:scene3d>
          </p:spPr>
        </p:pic>
        <p:pic>
          <p:nvPicPr>
            <p:cNvPr id="16" name="Picture 15" descr="images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2950" y="14154597"/>
              <a:ext cx="1612899" cy="1442761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7707998" y="-346327"/>
            <a:ext cx="1846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621776" y="18650010"/>
            <a:ext cx="2572549" cy="1919780"/>
            <a:chOff x="12901083" y="18277541"/>
            <a:chExt cx="3151717" cy="2145738"/>
          </a:xfrm>
        </p:grpSpPr>
        <p:pic>
          <p:nvPicPr>
            <p:cNvPr id="38" name="Picture 37" descr="closeToFranc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06138" y="18842567"/>
              <a:ext cx="2946662" cy="1580712"/>
            </a:xfrm>
            <a:prstGeom prst="rect">
              <a:avLst/>
            </a:prstGeom>
          </p:spPr>
        </p:pic>
        <p:pic>
          <p:nvPicPr>
            <p:cNvPr id="41" name="Picture 40" descr="france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1083" y="18277541"/>
              <a:ext cx="1289050" cy="454959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620815" y="20974183"/>
            <a:ext cx="2785184" cy="1616027"/>
            <a:chOff x="16645466" y="18288000"/>
            <a:chExt cx="3234267" cy="2203296"/>
          </a:xfrm>
        </p:grpSpPr>
        <p:pic>
          <p:nvPicPr>
            <p:cNvPr id="39" name="Picture 38" descr="closeToGermany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6389" y="18779067"/>
              <a:ext cx="3143344" cy="1712229"/>
            </a:xfrm>
            <a:prstGeom prst="rect">
              <a:avLst/>
            </a:prstGeom>
          </p:spPr>
        </p:pic>
        <p:pic>
          <p:nvPicPr>
            <p:cNvPr id="42" name="Picture 41" descr="german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45466" y="18288000"/>
              <a:ext cx="1280160" cy="4572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1183600" y="26466800"/>
            <a:ext cx="1846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79600" y="2463800"/>
            <a:ext cx="18466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1846" y="4365772"/>
            <a:ext cx="5517572" cy="39038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9506" y="12382493"/>
            <a:ext cx="7874002" cy="22778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6154" y="14306843"/>
            <a:ext cx="10101385" cy="7578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87067" y="67732"/>
            <a:ext cx="3472000" cy="3524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06769" y="21760990"/>
            <a:ext cx="4155718" cy="31183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6071" y="19040811"/>
            <a:ext cx="4972056" cy="3661592"/>
          </a:xfrm>
          <a:prstGeom prst="rect">
            <a:avLst/>
          </a:prstGeom>
        </p:spPr>
      </p:pic>
      <p:grpSp>
        <p:nvGrpSpPr>
          <p:cNvPr id="62" name="Group 61"/>
          <p:cNvGrpSpPr/>
          <p:nvPr/>
        </p:nvGrpSpPr>
        <p:grpSpPr>
          <a:xfrm>
            <a:off x="3964043" y="18764242"/>
            <a:ext cx="2867197" cy="1959485"/>
            <a:chOff x="20658667" y="18264717"/>
            <a:chExt cx="3200399" cy="2442265"/>
          </a:xfrm>
        </p:grpSpPr>
        <p:pic>
          <p:nvPicPr>
            <p:cNvPr id="65" name="Picture 64" descr="closeToParis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8667" y="18732499"/>
              <a:ext cx="3200399" cy="1974483"/>
            </a:xfrm>
            <a:prstGeom prst="rect">
              <a:avLst/>
            </a:prstGeom>
          </p:spPr>
        </p:pic>
        <p:pic>
          <p:nvPicPr>
            <p:cNvPr id="71" name="Picture 70" descr="paris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4065" y="18264717"/>
              <a:ext cx="1155947" cy="446616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889194" y="20986690"/>
            <a:ext cx="2999776" cy="1815182"/>
            <a:chOff x="3889193" y="20851996"/>
            <a:chExt cx="3057505" cy="1846414"/>
          </a:xfrm>
        </p:grpSpPr>
        <p:pic>
          <p:nvPicPr>
            <p:cNvPr id="18" name="Picture 17" descr="Screen Shot 2014-11-18 at 1.54.40 PM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459" y="21219773"/>
              <a:ext cx="2946239" cy="1478637"/>
            </a:xfrm>
            <a:prstGeom prst="rect">
              <a:avLst/>
            </a:prstGeom>
          </p:spPr>
        </p:pic>
        <p:pic>
          <p:nvPicPr>
            <p:cNvPr id="28" name="Picture 27" descr="Screen Shot 2014-11-18 at 1.53.34 PM.pn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9193" y="20851996"/>
              <a:ext cx="825325" cy="384768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420" y="23787164"/>
            <a:ext cx="4657507" cy="248329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27442" y="24471065"/>
            <a:ext cx="5090081" cy="963285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 bwMode="auto">
          <a:xfrm flipV="1">
            <a:off x="5407263" y="25168650"/>
            <a:ext cx="1077605" cy="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8235974" y="25590440"/>
            <a:ext cx="248614" cy="6557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9" name="Picture 58" descr="Screen Shot 2014-11-18 at 2.11.24 PM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66" y="26364539"/>
            <a:ext cx="8064500" cy="571500"/>
          </a:xfrm>
          <a:prstGeom prst="rect">
            <a:avLst/>
          </a:prstGeom>
        </p:spPr>
      </p:pic>
      <p:pic>
        <p:nvPicPr>
          <p:cNvPr id="88" name="Picture 87" descr="latex-image-1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701" y="22439939"/>
            <a:ext cx="4805842" cy="728464"/>
          </a:xfrm>
          <a:prstGeom prst="rect">
            <a:avLst/>
          </a:prstGeom>
        </p:spPr>
      </p:pic>
      <p:pic>
        <p:nvPicPr>
          <p:cNvPr id="89" name="Picture 88" descr="latex-image-1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120" y="23489599"/>
            <a:ext cx="3621848" cy="40122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229815" y="5303138"/>
            <a:ext cx="4346185" cy="2710791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12764468" y="4966474"/>
            <a:ext cx="9468222" cy="2594912"/>
            <a:chOff x="12764468" y="4966474"/>
            <a:chExt cx="9468222" cy="2594912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8529802" y="4966474"/>
              <a:ext cx="3702888" cy="2594912"/>
            </a:xfrm>
            <a:prstGeom prst="rect">
              <a:avLst/>
            </a:prstGeom>
          </p:spPr>
        </p:pic>
        <p:pic>
          <p:nvPicPr>
            <p:cNvPr id="84" name="Picture 83" descr="Screen Shot 2014-11-18 at 2.22.58 PM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4468" y="5600366"/>
              <a:ext cx="1790536" cy="479053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4803697" y="4968632"/>
              <a:ext cx="3132611" cy="2588012"/>
            </a:xfrm>
            <a:prstGeom prst="rect">
              <a:avLst/>
            </a:prstGeom>
          </p:spPr>
        </p:pic>
      </p:grpSp>
      <p:pic>
        <p:nvPicPr>
          <p:cNvPr id="93" name="Picture 92" descr="stalenessDist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3090" y="16147382"/>
            <a:ext cx="5733288" cy="3921634"/>
          </a:xfrm>
          <a:prstGeom prst="rect">
            <a:avLst/>
          </a:prstGeom>
        </p:spPr>
      </p:pic>
      <p:pic>
        <p:nvPicPr>
          <p:cNvPr id="94" name="Picture 93" descr="docsDist.pdf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870" y="16153288"/>
            <a:ext cx="5715000" cy="3922594"/>
          </a:xfrm>
          <a:prstGeom prst="rect">
            <a:avLst/>
          </a:prstGeom>
        </p:spPr>
      </p:pic>
      <p:pic>
        <p:nvPicPr>
          <p:cNvPr id="95" name="Picture 94" descr="results.pdf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344" y="8534068"/>
            <a:ext cx="5159131" cy="2334790"/>
          </a:xfrm>
          <a:prstGeom prst="rect">
            <a:avLst/>
          </a:prstGeom>
        </p:spPr>
      </p:pic>
      <p:pic>
        <p:nvPicPr>
          <p:cNvPr id="96" name="Picture 95" descr="precisionRecall.pdf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4696" y="7715418"/>
            <a:ext cx="6141588" cy="3684953"/>
          </a:xfrm>
          <a:prstGeom prst="rect">
            <a:avLst/>
          </a:prstGeom>
        </p:spPr>
      </p:pic>
      <p:pic>
        <p:nvPicPr>
          <p:cNvPr id="97" name="Picture 96" descr="nigeria.pdf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1389" y="21090465"/>
            <a:ext cx="5284611" cy="3491430"/>
          </a:xfrm>
          <a:prstGeom prst="rect">
            <a:avLst/>
          </a:prstGeom>
        </p:spPr>
      </p:pic>
      <p:pic>
        <p:nvPicPr>
          <p:cNvPr id="98" name="Picture 97" descr="context.pdf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102" y="21860936"/>
            <a:ext cx="6290733" cy="1022113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 bwMode="auto">
          <a:xfrm flipH="1">
            <a:off x="12050888" y="4021667"/>
            <a:ext cx="42334" cy="234103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 bwMode="auto">
          <a:xfrm>
            <a:off x="24292278" y="4021667"/>
            <a:ext cx="7056" cy="234103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1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udent Research Day">
  <a:themeElements>
    <a:clrScheme name="Student Research Day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99CC00"/>
      </a:folHlink>
    </a:clrScheme>
    <a:fontScheme name="Student Research Da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37655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udent Research Da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udent Research Da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udent Research Day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21789</TotalTime>
  <Words>318</Words>
  <Application>Microsoft Macintosh PowerPoint</Application>
  <PresentationFormat>Custom</PresentationFormat>
  <Paragraphs>131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Student Research Day</vt:lpstr>
      <vt:lpstr>Distributed Non-Parametric Representations for Vital Filtering UW @ TREC KBA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cxh</dc:creator>
  <cp:lastModifiedBy>Nacho Cano</cp:lastModifiedBy>
  <cp:revision>1020</cp:revision>
  <cp:lastPrinted>2013-10-01T14:44:32Z</cp:lastPrinted>
  <dcterms:created xsi:type="dcterms:W3CDTF">2003-04-17T03:47:31Z</dcterms:created>
  <dcterms:modified xsi:type="dcterms:W3CDTF">2014-11-19T01:03:18Z</dcterms:modified>
</cp:coreProperties>
</file>